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62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Dela Gothic One" panose="020B0604020202020204" charset="-128"/>
      <p:regular r:id="rId11"/>
    </p:embeddedFont>
    <p:embeddedFont>
      <p:font typeface="DM Sans" panose="020B0604020202020204" charset="0"/>
      <p:regular r:id="rId12"/>
    </p:embeddedFont>
    <p:embeddedFont>
      <p:font typeface="Wingdings 3" panose="05040102010807070707" pitchFamily="18" charset="2"/>
      <p:regular r:id="rId13"/>
    </p:embeddedFont>
    <p:embeddedFont>
      <p:font typeface="Century Gothic" panose="020B0502020202020204" pitchFamily="34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58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8519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5946" y="1737361"/>
            <a:ext cx="10590790" cy="3995497"/>
          </a:xfrm>
        </p:spPr>
        <p:txBody>
          <a:bodyPr anchor="b"/>
          <a:lstStyle>
            <a:lvl1pPr>
              <a:defRPr sz="86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5946" y="5732856"/>
            <a:ext cx="10590790" cy="1033704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87811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5760704"/>
            <a:ext cx="10590788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85946" y="822960"/>
            <a:ext cx="10590790" cy="4368799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7" y="6440790"/>
            <a:ext cx="10590787" cy="592454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55501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737360"/>
            <a:ext cx="10590791" cy="2377440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10590791" cy="283464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63694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762" y="1737360"/>
            <a:ext cx="9599178" cy="2788049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2316480" y="4525409"/>
            <a:ext cx="8862994" cy="41060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68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5220788"/>
            <a:ext cx="10590791" cy="201168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77954" y="1165504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464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96588" y="3136545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464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1166533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3749041"/>
            <a:ext cx="10590791" cy="198381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6" y="5732857"/>
            <a:ext cx="10590790" cy="1032480"/>
          </a:xfrm>
        </p:spPr>
        <p:txBody>
          <a:bodyPr anchor="t"/>
          <a:lstStyle>
            <a:lvl1pPr marL="0" indent="0" algn="l">
              <a:buNone/>
              <a:defRPr sz="2400" cap="none">
                <a:solidFill>
                  <a:schemeClr val="accent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59867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9537" y="2377440"/>
            <a:ext cx="353623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782956" y="3200400"/>
            <a:ext cx="3512820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0392" y="2377440"/>
            <a:ext cx="352348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647727" y="3200400"/>
            <a:ext cx="3536153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2377440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8549640" y="3200400"/>
            <a:ext cx="3518536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00794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956" y="5101139"/>
            <a:ext cx="352806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82956" y="2651760"/>
            <a:ext cx="352806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782956" y="5792654"/>
            <a:ext cx="3528060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7251" y="5101139"/>
            <a:ext cx="351663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667249" y="2651760"/>
            <a:ext cx="351663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665627" y="5792653"/>
            <a:ext cx="3521287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5101139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549639" y="2651760"/>
            <a:ext cx="3518536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8549491" y="5792650"/>
            <a:ext cx="3523196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42982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306207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965055" y="516256"/>
            <a:ext cx="2103121" cy="699135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2956" y="1064897"/>
            <a:ext cx="8907779" cy="644270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707724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02929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1516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59036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43393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14834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21132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001004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114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2662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3434080"/>
            <a:ext cx="10590788" cy="229877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6" y="5732857"/>
            <a:ext cx="10590790" cy="1032480"/>
          </a:xfrm>
        </p:spPr>
        <p:txBody>
          <a:bodyPr anchor="t"/>
          <a:lstStyle>
            <a:lvl1pPr marL="0" indent="0" algn="l">
              <a:buNone/>
              <a:defRPr sz="2400" cap="all">
                <a:solidFill>
                  <a:schemeClr val="accent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83340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23975" y="2472690"/>
            <a:ext cx="5275607" cy="503491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5392" y="2467311"/>
            <a:ext cx="5275609" cy="5040294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10559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286000"/>
            <a:ext cx="527560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2397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5395" y="2286000"/>
            <a:ext cx="5275607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539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16634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18122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23050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737360"/>
            <a:ext cx="4081277" cy="1737360"/>
          </a:xfrm>
        </p:spPr>
        <p:txBody>
          <a:bodyPr anchor="b"/>
          <a:lstStyle>
            <a:lvl1pPr algn="l">
              <a:defRPr sz="288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1540" y="1737360"/>
            <a:ext cx="6235196" cy="5486400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3755137"/>
            <a:ext cx="4081276" cy="3474719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78311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89" y="2225030"/>
            <a:ext cx="6111487" cy="1889770"/>
          </a:xfrm>
        </p:spPr>
        <p:txBody>
          <a:bodyPr anchor="b">
            <a:normAutofit/>
          </a:bodyPr>
          <a:lstStyle>
            <a:lvl1pPr algn="l">
              <a:defRPr sz="432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39455" y="1371600"/>
            <a:ext cx="3840480" cy="548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6101975" cy="1645920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24626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png"/><Relationship Id="rId30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3203623"/>
            <a:ext cx="4844414" cy="50259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3470817"/>
            <a:ext cx="1826894" cy="2838544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10330814" y="2011680"/>
            <a:ext cx="3383280" cy="338328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13"/>
          <a:stretch/>
        </p:blipFill>
        <p:spPr>
          <a:xfrm>
            <a:off x="9600237" y="0"/>
            <a:ext cx="1924064" cy="1371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199"/>
          <a:stretch/>
        </p:blipFill>
        <p:spPr>
          <a:xfrm>
            <a:off x="10330814" y="7311439"/>
            <a:ext cx="1192481" cy="918161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5334" y="543262"/>
            <a:ext cx="11285668" cy="16806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463502"/>
            <a:ext cx="10735849" cy="503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2186767" y="2148842"/>
            <a:ext cx="1188719" cy="3657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0741888" y="3870357"/>
            <a:ext cx="4631754" cy="36576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423049" y="354876"/>
            <a:ext cx="1005839" cy="9212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336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0225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  <p:sldLayoutId id="2147483780" r:id="rId18"/>
    <p:sldLayoutId id="2147483781" r:id="rId19"/>
    <p:sldLayoutId id="2147483782" r:id="rId20"/>
    <p:sldLayoutId id="2147483783" r:id="rId21"/>
    <p:sldLayoutId id="2147483784" r:id="rId22"/>
    <p:sldLayoutId id="2147483785" r:id="rId23"/>
    <p:sldLayoutId id="2147483786" r:id="rId24"/>
    <p:sldLayoutId id="2147483787" r:id="rId25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504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4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6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92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301752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jpe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8309" y="1116597"/>
            <a:ext cx="7627382" cy="2850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Preventing Landslides: A Comprehensive Approach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351019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Our team's innovative landslide detection and prevention system helps protect communities. We use advanced technology and data analysis to predict and mitigate risks.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4230648" y="5774738"/>
            <a:ext cx="3861792" cy="1997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50"/>
              </a:lnSpc>
            </a:pPr>
            <a:r>
              <a:rPr lang="en-US" sz="25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 </a:t>
            </a:r>
            <a:r>
              <a:rPr lang="en-US" sz="2500" b="1" i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~ </a:t>
            </a:r>
            <a:r>
              <a:rPr lang="en-US" sz="25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by </a:t>
            </a:r>
            <a:r>
              <a:rPr lang="en-US" sz="2500" b="1" i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TEAM YOJONA</a:t>
            </a:r>
            <a:br>
              <a:rPr lang="en-US" sz="2500" b="1" i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M Sans Bold" pitchFamily="34" charset="0"/>
                <a:ea typeface="DM Sans Bold" pitchFamily="34" charset="-122"/>
                <a:cs typeface="DM Sans Bold" pitchFamily="34" charset="-120"/>
              </a:rPr>
            </a:br>
            <a:r>
              <a:rPr lang="en-US" sz="2500" b="1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 </a:t>
            </a:r>
            <a:endParaRPr lang="en-US" sz="2500" i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M Sans Bold" pitchFamily="34" charset="0"/>
              <a:ea typeface="DM Sans Bold" pitchFamily="34" charset="-122"/>
              <a:cs typeface="DM Sans Bold" pitchFamily="34" charset="-12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7322"/>
          <a:stretch/>
        </p:blipFill>
        <p:spPr>
          <a:xfrm>
            <a:off x="8773610" y="0"/>
            <a:ext cx="5801651" cy="4216430"/>
          </a:xfrm>
          <a:prstGeom prst="rect">
            <a:avLst/>
          </a:prstGeom>
        </p:spPr>
      </p:pic>
      <p:pic>
        <p:nvPicPr>
          <p:cNvPr id="1030" name="Picture 6" descr="Premium Photo | Landslide of bank of river dangerous road near riv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3610" y="4248150"/>
            <a:ext cx="5856790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0988" y="1184196"/>
            <a:ext cx="1141118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Landslide Triggers: 5 Key Factors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3252549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01422" y="3325178"/>
            <a:ext cx="20109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462327" y="3252549"/>
            <a:ext cx="2570898" cy="148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Rainfall Amount</a:t>
            </a:r>
            <a:endParaRPr lang="en-US" sz="1700" dirty="0"/>
          </a:p>
        </p:txBody>
      </p:sp>
      <p:sp>
        <p:nvSpPr>
          <p:cNvPr id="6" name="Shape 4"/>
          <p:cNvSpPr/>
          <p:nvPr/>
        </p:nvSpPr>
        <p:spPr>
          <a:xfrm>
            <a:off x="7423547" y="3252549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524393" y="3325178"/>
            <a:ext cx="28563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8127563" y="3252549"/>
            <a:ext cx="574464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Soil Moisture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58309" y="4444008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851297" y="4516636"/>
            <a:ext cx="30134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1462326" y="4444008"/>
            <a:ext cx="574464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Soil Texture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7423547" y="4444008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509272" y="4516636"/>
            <a:ext cx="31599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8127563" y="4444008"/>
            <a:ext cx="574464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Earthquake Activity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758309" y="5635466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50821" y="5708094"/>
            <a:ext cx="302300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5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1462326" y="5635466"/>
            <a:ext cx="574464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Landscape Features</a:t>
            </a:r>
            <a:endParaRPr lang="en-US" sz="1700" dirty="0"/>
          </a:p>
        </p:txBody>
      </p:sp>
      <p:sp>
        <p:nvSpPr>
          <p:cNvPr id="18" name="Shape 16"/>
          <p:cNvSpPr/>
          <p:nvPr/>
        </p:nvSpPr>
        <p:spPr>
          <a:xfrm>
            <a:off x="7423547" y="5635466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7520821" y="5708094"/>
            <a:ext cx="292775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6</a:t>
            </a:r>
            <a:endParaRPr lang="en-US" sz="2650" dirty="0"/>
          </a:p>
        </p:txBody>
      </p:sp>
      <p:sp>
        <p:nvSpPr>
          <p:cNvPr id="20" name="Text 18"/>
          <p:cNvSpPr/>
          <p:nvPr/>
        </p:nvSpPr>
        <p:spPr>
          <a:xfrm>
            <a:off x="8127563" y="5635466"/>
            <a:ext cx="574464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Past Landslide History</a:t>
            </a:r>
            <a:endParaRPr lang="en-US" sz="1700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2247" y="2790611"/>
            <a:ext cx="1115028" cy="1115028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4263" y="3947684"/>
            <a:ext cx="1339358" cy="1339358"/>
          </a:xfrm>
          <a:prstGeom prst="rect">
            <a:avLst/>
          </a:prstGeom>
        </p:spPr>
      </p:pic>
      <p:pic>
        <p:nvPicPr>
          <p:cNvPr id="4104" name="Picture 8" descr="Soil - Free farming and gardening icon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8884" y="2673360"/>
            <a:ext cx="993885" cy="993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38884" y="3781076"/>
            <a:ext cx="2146755" cy="1222278"/>
          </a:xfrm>
          <a:prstGeom prst="rect">
            <a:avLst/>
          </a:prstGeom>
        </p:spPr>
      </p:pic>
      <p:pic>
        <p:nvPicPr>
          <p:cNvPr id="4112" name="Picture 16" descr="River - Free nature icons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8306" y="5329087"/>
            <a:ext cx="1199831" cy="1199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73168" y="5117185"/>
            <a:ext cx="1253435" cy="12534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2376" y="333056"/>
            <a:ext cx="964168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Monitoring for Early Warning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1476" y="3446608"/>
            <a:ext cx="288190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Rainfall Sensor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3575082" y="3456201"/>
            <a:ext cx="288190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Soil Moisture Sensor</a:t>
            </a:r>
            <a:endParaRPr lang="en-US" sz="1700" dirty="0"/>
          </a:p>
        </p:txBody>
      </p:sp>
      <p:sp>
        <p:nvSpPr>
          <p:cNvPr id="8" name="Text 3"/>
          <p:cNvSpPr/>
          <p:nvPr/>
        </p:nvSpPr>
        <p:spPr>
          <a:xfrm>
            <a:off x="6690356" y="3471009"/>
            <a:ext cx="288190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Soil Movement Sensor</a:t>
            </a:r>
            <a:endParaRPr lang="en-US" sz="1700" dirty="0"/>
          </a:p>
        </p:txBody>
      </p:sp>
      <p:sp>
        <p:nvSpPr>
          <p:cNvPr id="10" name="Text 4"/>
          <p:cNvSpPr/>
          <p:nvPr/>
        </p:nvSpPr>
        <p:spPr>
          <a:xfrm>
            <a:off x="10144057" y="3471009"/>
            <a:ext cx="288190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Earthquake Sensor</a:t>
            </a:r>
            <a:endParaRPr lang="en-US" sz="1700" dirty="0"/>
          </a:p>
        </p:txBody>
      </p:sp>
      <p:pic>
        <p:nvPicPr>
          <p:cNvPr id="2052" name="Picture 4" descr="Rain Drop Sensor at ₹ 150/piece | Sensors in Mumbai | ID: 1396533075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376" y="1275125"/>
            <a:ext cx="2091238" cy="2091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xcluma Soil Moisture Meter Soil Humidity Sensor Water Sensor UNO Respberry  : Amazon.in: Industrial &amp; Scientific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080" y="1277258"/>
            <a:ext cx="2089105" cy="2089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Buy Triple Axis ADXL345 Accelerometer Board Online at Lowest Pric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8582" y="1298992"/>
            <a:ext cx="2067371" cy="2067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Vibration Sensor Module Vibration Switch SW-42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7307" y="1272044"/>
            <a:ext cx="2085751" cy="2087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7"/>
          <a:srcRect l="2905" t="911" b="-1"/>
          <a:stretch/>
        </p:blipFill>
        <p:spPr>
          <a:xfrm>
            <a:off x="7672267" y="4074401"/>
            <a:ext cx="6580357" cy="335195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noFill/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8"/>
          <a:srcRect t="23966" r="1072" b="6587"/>
          <a:stretch/>
        </p:blipFill>
        <p:spPr>
          <a:xfrm>
            <a:off x="946953" y="4232030"/>
            <a:ext cx="5821799" cy="304193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noFill/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5" name="Text 5"/>
          <p:cNvSpPr/>
          <p:nvPr/>
        </p:nvSpPr>
        <p:spPr>
          <a:xfrm>
            <a:off x="1138842" y="7551966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Our system constantly monitors these factors using specialized </a:t>
            </a:r>
            <a:r>
              <a:rPr lang="en-US" sz="1700" dirty="0" smtClean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sensors.</a:t>
            </a:r>
          </a:p>
          <a:p>
            <a:pPr marL="0" indent="0">
              <a:lnSpc>
                <a:spcPts val="2700"/>
              </a:lnSpc>
              <a:buNone/>
            </a:pPr>
            <a:endParaRPr lang="en-US" sz="17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397015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Predictive Analytics for Risk Assessment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44635" y="339899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Sensor Data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3885128"/>
            <a:ext cx="393704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Real-time information from sensors</a:t>
            </a:r>
            <a:endParaRPr lang="en-US" sz="17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0270" y="2749272"/>
            <a:ext cx="4589740" cy="458974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311682" y="3512999"/>
            <a:ext cx="159306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9934932" y="339899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Analysis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4932" y="3885128"/>
            <a:ext cx="39371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Advanced algorithms process data</a:t>
            </a:r>
            <a:endParaRPr lang="en-US" sz="17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0270" y="2749272"/>
            <a:ext cx="4589740" cy="458974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516362" y="3903643"/>
            <a:ext cx="226100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100" dirty="0"/>
          </a:p>
        </p:txBody>
      </p:sp>
      <p:sp>
        <p:nvSpPr>
          <p:cNvPr id="11" name="Text 7"/>
          <p:cNvSpPr/>
          <p:nvPr/>
        </p:nvSpPr>
        <p:spPr>
          <a:xfrm>
            <a:off x="9934932" y="5856327"/>
            <a:ext cx="297037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Risk Assessment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4932" y="6342459"/>
            <a:ext cx="39371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Predicts landslide probability</a:t>
            </a:r>
            <a:endParaRPr lang="en-US" sz="170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0270" y="2749272"/>
            <a:ext cx="4589740" cy="458974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119408" y="6141660"/>
            <a:ext cx="238601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0"/>
          <p:cNvSpPr/>
          <p:nvPr/>
        </p:nvSpPr>
        <p:spPr>
          <a:xfrm>
            <a:off x="1844635" y="585632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Warning System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8309" y="6342459"/>
            <a:ext cx="393704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Alerts authorities if risk is high</a:t>
            </a:r>
            <a:endParaRPr lang="en-US" sz="1700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0270" y="2749272"/>
            <a:ext cx="4589740" cy="458974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5875556" y="5751016"/>
            <a:ext cx="250269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2100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8787" y="2832513"/>
            <a:ext cx="1124922" cy="1092517"/>
          </a:xfrm>
          <a:prstGeom prst="rect">
            <a:avLst/>
          </a:prstGeom>
        </p:spPr>
      </p:pic>
      <p:pic>
        <p:nvPicPr>
          <p:cNvPr id="5126" name="Picture 6" descr="Warning PNGs for Free Download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2432" y="4840872"/>
            <a:ext cx="1077695" cy="1077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259944" y="2411795"/>
            <a:ext cx="1692315" cy="1692315"/>
          </a:xfrm>
          <a:prstGeom prst="rect">
            <a:avLst/>
          </a:prstGeom>
        </p:spPr>
      </p:pic>
      <p:pic>
        <p:nvPicPr>
          <p:cNvPr id="5132" name="Picture 12" descr="Risk assessment - Free business and finance icons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6101" y="5513823"/>
            <a:ext cx="1255673" cy="1255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1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0923" y="566380"/>
            <a:ext cx="7702153" cy="1355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Proactive Response: Preventing Accidents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1018461" y="2230517"/>
            <a:ext cx="22860" cy="5433298"/>
          </a:xfrm>
          <a:prstGeom prst="roundRect">
            <a:avLst>
              <a:gd name="adj" fmla="val 378444"/>
            </a:avLst>
          </a:prstGeom>
          <a:solidFill>
            <a:srgbClr val="8D2424"/>
          </a:solidFill>
          <a:ln/>
        </p:spPr>
      </p:sp>
      <p:sp>
        <p:nvSpPr>
          <p:cNvPr id="5" name="Shape 2"/>
          <p:cNvSpPr/>
          <p:nvPr/>
        </p:nvSpPr>
        <p:spPr>
          <a:xfrm>
            <a:off x="1238726" y="2682478"/>
            <a:ext cx="720923" cy="22860"/>
          </a:xfrm>
          <a:prstGeom prst="roundRect">
            <a:avLst>
              <a:gd name="adj" fmla="val 378444"/>
            </a:avLst>
          </a:prstGeom>
          <a:solidFill>
            <a:srgbClr val="8D2424"/>
          </a:solidFill>
          <a:ln/>
        </p:spPr>
      </p:sp>
      <p:sp>
        <p:nvSpPr>
          <p:cNvPr id="6" name="Shape 3"/>
          <p:cNvSpPr/>
          <p:nvPr/>
        </p:nvSpPr>
        <p:spPr>
          <a:xfrm>
            <a:off x="798195" y="2462213"/>
            <a:ext cx="463391" cy="463391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34283" y="2531269"/>
            <a:ext cx="191214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162770" y="2436495"/>
            <a:ext cx="2710220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Risk Threshold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2162770" y="2898815"/>
            <a:ext cx="626030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70% chance of landslide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238726" y="4092297"/>
            <a:ext cx="720923" cy="22860"/>
          </a:xfrm>
          <a:prstGeom prst="roundRect">
            <a:avLst>
              <a:gd name="adj" fmla="val 378444"/>
            </a:avLst>
          </a:prstGeom>
          <a:solidFill>
            <a:srgbClr val="8D2424"/>
          </a:solidFill>
          <a:ln/>
        </p:spPr>
      </p:sp>
      <p:sp>
        <p:nvSpPr>
          <p:cNvPr id="11" name="Shape 8"/>
          <p:cNvSpPr/>
          <p:nvPr/>
        </p:nvSpPr>
        <p:spPr>
          <a:xfrm>
            <a:off x="798195" y="3872032"/>
            <a:ext cx="463391" cy="463391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94040" y="3941088"/>
            <a:ext cx="271582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2162770" y="3846314"/>
            <a:ext cx="2710220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Warning Issued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2162770" y="4308634"/>
            <a:ext cx="626030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Alerts disaster management offices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238726" y="5502116"/>
            <a:ext cx="720923" cy="22860"/>
          </a:xfrm>
          <a:prstGeom prst="roundRect">
            <a:avLst>
              <a:gd name="adj" fmla="val 378444"/>
            </a:avLst>
          </a:prstGeom>
          <a:solidFill>
            <a:srgbClr val="8D2424"/>
          </a:solidFill>
          <a:ln/>
        </p:spPr>
      </p:sp>
      <p:sp>
        <p:nvSpPr>
          <p:cNvPr id="16" name="Shape 13"/>
          <p:cNvSpPr/>
          <p:nvPr/>
        </p:nvSpPr>
        <p:spPr>
          <a:xfrm>
            <a:off x="798195" y="5281851"/>
            <a:ext cx="463391" cy="463391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86539" y="5350907"/>
            <a:ext cx="286583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2162770" y="5256133"/>
            <a:ext cx="3955018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Pre-Landslide Measures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2162770" y="5718453"/>
            <a:ext cx="626030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Roads and rail lines closed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1238726" y="6911935"/>
            <a:ext cx="720923" cy="22860"/>
          </a:xfrm>
          <a:prstGeom prst="roundRect">
            <a:avLst>
              <a:gd name="adj" fmla="val 378444"/>
            </a:avLst>
          </a:prstGeom>
          <a:solidFill>
            <a:srgbClr val="8D2424"/>
          </a:solidFill>
          <a:ln/>
        </p:spPr>
      </p:sp>
      <p:sp>
        <p:nvSpPr>
          <p:cNvPr id="21" name="Shape 18"/>
          <p:cNvSpPr/>
          <p:nvPr/>
        </p:nvSpPr>
        <p:spPr>
          <a:xfrm>
            <a:off x="798195" y="6691670"/>
            <a:ext cx="463391" cy="463391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879634" y="6760726"/>
            <a:ext cx="300514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2550" dirty="0"/>
          </a:p>
        </p:txBody>
      </p:sp>
      <p:sp>
        <p:nvSpPr>
          <p:cNvPr id="23" name="Text 20"/>
          <p:cNvSpPr/>
          <p:nvPr/>
        </p:nvSpPr>
        <p:spPr>
          <a:xfrm>
            <a:off x="2162770" y="6665952"/>
            <a:ext cx="4114205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Post-Landslide Response</a:t>
            </a:r>
            <a:endParaRPr lang="en-US" sz="2100" dirty="0"/>
          </a:p>
        </p:txBody>
      </p:sp>
      <p:sp>
        <p:nvSpPr>
          <p:cNvPr id="24" name="Text 21"/>
          <p:cNvSpPr/>
          <p:nvPr/>
        </p:nvSpPr>
        <p:spPr>
          <a:xfrm>
            <a:off x="2162770" y="7128272"/>
            <a:ext cx="626030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Automatic track blockage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933331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Pre-Landslide Mitigation: Road and Rail Safety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709" y="3396377"/>
            <a:ext cx="1083231" cy="129992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52861" y="361295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85-99% Risk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52861" y="4099084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chance of landslide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4709" y="4696301"/>
            <a:ext cx="1083231" cy="129992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52861" y="491287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Road Closure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52861" y="5399008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 km range around risk area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4709" y="5996226"/>
            <a:ext cx="1083231" cy="129992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52861" y="621280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Rail Line Closure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52861" y="6698933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 km range around risk area</a:t>
            </a:r>
            <a:endParaRPr lang="en-US" sz="17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8309" y="1309092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Post-Landslide Safety Measures: Automatic Track Protection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772138"/>
            <a:ext cx="162401" cy="832842"/>
          </a:xfrm>
          <a:prstGeom prst="roundRect">
            <a:avLst>
              <a:gd name="adj" fmla="val 56033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245632" y="3772138"/>
            <a:ext cx="328969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Landslide Detected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245632" y="4258270"/>
            <a:ext cx="71400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Track obstruction identified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83231" y="4821555"/>
            <a:ext cx="162401" cy="832842"/>
          </a:xfrm>
          <a:prstGeom prst="roundRect">
            <a:avLst>
              <a:gd name="adj" fmla="val 56033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570553" y="4821555"/>
            <a:ext cx="292512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Automatic Signal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70553" y="5307687"/>
            <a:ext cx="681513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Red signal activated for 1 km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408271" y="5870972"/>
            <a:ext cx="162401" cy="832842"/>
          </a:xfrm>
          <a:prstGeom prst="roundRect">
            <a:avLst>
              <a:gd name="adj" fmla="val 56033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895594" y="587097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Train Stops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895594" y="6357104"/>
            <a:ext cx="649009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Preventing accidents and collisions</a:t>
            </a:r>
            <a:endParaRPr lang="en-US" sz="17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l="664" t="12737" r="1014" b="5316"/>
          <a:stretch/>
        </p:blipFill>
        <p:spPr>
          <a:xfrm>
            <a:off x="8654880" y="32201"/>
            <a:ext cx="5975519" cy="462082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/>
          <a:srcRect l="1342" t="10406" r="2139" b="11780"/>
          <a:stretch/>
        </p:blipFill>
        <p:spPr>
          <a:xfrm>
            <a:off x="8654880" y="4532188"/>
            <a:ext cx="5975520" cy="36974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363153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Yojona: A Step Towards Safer Communities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826198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Yojona provides an early warning system that helps protect lives and infrastructure. This project showcases the power of technology to address real-world challenges and build resilient communities.</a:t>
            </a:r>
            <a:endParaRPr lang="en-US" sz="17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5A2F9111-B2DB-470C-BA56-608F9B6588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60</TotalTime>
  <Words>256</Words>
  <Application>Microsoft Office PowerPoint</Application>
  <PresentationFormat>Custom</PresentationFormat>
  <Paragraphs>72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Dela Gothic One</vt:lpstr>
      <vt:lpstr>Arial</vt:lpstr>
      <vt:lpstr>DM Sans Bold</vt:lpstr>
      <vt:lpstr>DM Sans</vt:lpstr>
      <vt:lpstr>Wingdings 3</vt:lpstr>
      <vt:lpstr>Century Gothic</vt:lpstr>
      <vt:lpstr>Calibri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SOHAM AICH</cp:lastModifiedBy>
  <cp:revision>20</cp:revision>
  <dcterms:created xsi:type="dcterms:W3CDTF">2025-02-21T21:41:51Z</dcterms:created>
  <dcterms:modified xsi:type="dcterms:W3CDTF">2025-02-21T22:43:21Z</dcterms:modified>
</cp:coreProperties>
</file>